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11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CB237-4E6B-3A4B-99B0-8176A3A4DA2B}" type="datetimeFigureOut">
              <a:rPr kumimoji="1" lang="ja-JP" altLang="en-US" smtClean="0"/>
              <a:t>2013/11/26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6F029-56F4-EF48-9CDC-5D76F895ED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2929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CB237-4E6B-3A4B-99B0-8176A3A4DA2B}" type="datetimeFigureOut">
              <a:rPr kumimoji="1" lang="ja-JP" altLang="en-US" smtClean="0"/>
              <a:t>2013/11/26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6F029-56F4-EF48-9CDC-5D76F895ED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0097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CB237-4E6B-3A4B-99B0-8176A3A4DA2B}" type="datetimeFigureOut">
              <a:rPr kumimoji="1" lang="ja-JP" altLang="en-US" smtClean="0"/>
              <a:t>2013/11/26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6F029-56F4-EF48-9CDC-5D76F895ED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3235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CB237-4E6B-3A4B-99B0-8176A3A4DA2B}" type="datetimeFigureOut">
              <a:rPr kumimoji="1" lang="ja-JP" altLang="en-US" smtClean="0"/>
              <a:t>2013/11/26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6F029-56F4-EF48-9CDC-5D76F895ED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136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CB237-4E6B-3A4B-99B0-8176A3A4DA2B}" type="datetimeFigureOut">
              <a:rPr kumimoji="1" lang="ja-JP" altLang="en-US" smtClean="0"/>
              <a:t>2013/11/26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6F029-56F4-EF48-9CDC-5D76F895ED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1270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CB237-4E6B-3A4B-99B0-8176A3A4DA2B}" type="datetimeFigureOut">
              <a:rPr kumimoji="1" lang="ja-JP" altLang="en-US" smtClean="0"/>
              <a:t>2013/11/26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6F029-56F4-EF48-9CDC-5D76F895ED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2503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CB237-4E6B-3A4B-99B0-8176A3A4DA2B}" type="datetimeFigureOut">
              <a:rPr kumimoji="1" lang="ja-JP" altLang="en-US" smtClean="0"/>
              <a:t>2013/11/26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6F029-56F4-EF48-9CDC-5D76F895ED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0068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CB237-4E6B-3A4B-99B0-8176A3A4DA2B}" type="datetimeFigureOut">
              <a:rPr kumimoji="1" lang="ja-JP" altLang="en-US" smtClean="0"/>
              <a:t>2013/11/26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6F029-56F4-EF48-9CDC-5D76F895ED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4353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CB237-4E6B-3A4B-99B0-8176A3A4DA2B}" type="datetimeFigureOut">
              <a:rPr kumimoji="1" lang="ja-JP" altLang="en-US" smtClean="0"/>
              <a:t>2013/11/26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6F029-56F4-EF48-9CDC-5D76F895ED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2212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CB237-4E6B-3A4B-99B0-8176A3A4DA2B}" type="datetimeFigureOut">
              <a:rPr kumimoji="1" lang="ja-JP" altLang="en-US" smtClean="0"/>
              <a:t>2013/11/26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6F029-56F4-EF48-9CDC-5D76F895ED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8044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CB237-4E6B-3A4B-99B0-8176A3A4DA2B}" type="datetimeFigureOut">
              <a:rPr kumimoji="1" lang="ja-JP" altLang="en-US" smtClean="0"/>
              <a:t>2013/11/26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6F029-56F4-EF48-9CDC-5D76F895ED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774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CB237-4E6B-3A4B-99B0-8176A3A4DA2B}" type="datetimeFigureOut">
              <a:rPr kumimoji="1" lang="ja-JP" altLang="en-US" smtClean="0"/>
              <a:t>2013/11/26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16F029-56F4-EF48-9CDC-5D76F895ED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4405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コンテンツ プレースホルダー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094001"/>
              </p:ext>
            </p:extLst>
          </p:nvPr>
        </p:nvGraphicFramePr>
        <p:xfrm>
          <a:off x="8467" y="538047"/>
          <a:ext cx="9135535" cy="59548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0167"/>
                <a:gridCol w="974421"/>
                <a:gridCol w="974421"/>
                <a:gridCol w="974421"/>
                <a:gridCol w="974421"/>
                <a:gridCol w="974421"/>
                <a:gridCol w="974421"/>
                <a:gridCol w="974421"/>
                <a:gridCol w="974421"/>
              </a:tblGrid>
              <a:tr h="780945">
                <a:tc>
                  <a:txBody>
                    <a:bodyPr/>
                    <a:lstStyle/>
                    <a:p>
                      <a:endParaRPr kumimoji="1" lang="ja-JP" alt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700" dirty="0" smtClean="0"/>
                        <a:t>unit</a:t>
                      </a:r>
                      <a:endParaRPr kumimoji="1" lang="ja-JP" alt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700" dirty="0" smtClean="0"/>
                        <a:t>JVLA</a:t>
                      </a:r>
                      <a:endParaRPr kumimoji="1" lang="ja-JP" alt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700" dirty="0" smtClean="0"/>
                        <a:t>LOFAR</a:t>
                      </a:r>
                      <a:endParaRPr kumimoji="1" lang="ja-JP" alt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700" dirty="0" smtClean="0"/>
                        <a:t>ASKAP</a:t>
                      </a:r>
                      <a:endParaRPr kumimoji="1" lang="ja-JP" alt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700" dirty="0" smtClean="0"/>
                        <a:t>Meer</a:t>
                      </a:r>
                    </a:p>
                    <a:p>
                      <a:r>
                        <a:rPr kumimoji="1" lang="en-US" altLang="ja-JP" sz="1700" dirty="0" smtClean="0"/>
                        <a:t>KAT</a:t>
                      </a:r>
                      <a:endParaRPr kumimoji="1" lang="ja-JP" alt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700" dirty="0" smtClean="0"/>
                        <a:t>SKA1-survey</a:t>
                      </a:r>
                      <a:endParaRPr kumimoji="1" lang="ja-JP" alt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700" dirty="0" smtClean="0"/>
                        <a:t>SKA1-low</a:t>
                      </a:r>
                      <a:endParaRPr kumimoji="1" lang="ja-JP" alt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700" dirty="0" smtClean="0"/>
                        <a:t>SKA1-mid</a:t>
                      </a:r>
                      <a:endParaRPr kumimoji="1" lang="ja-JP" altLang="en-US" sz="1700" dirty="0"/>
                    </a:p>
                  </a:txBody>
                  <a:tcPr/>
                </a:tc>
              </a:tr>
              <a:tr h="382995">
                <a:tc>
                  <a:txBody>
                    <a:bodyPr/>
                    <a:lstStyle/>
                    <a:p>
                      <a:r>
                        <a:rPr kumimoji="1" lang="en-US" altLang="ja-JP" sz="1700" dirty="0" err="1" smtClean="0"/>
                        <a:t>A</a:t>
                      </a:r>
                      <a:r>
                        <a:rPr kumimoji="1" lang="en-US" altLang="ja-JP" sz="1700" baseline="-25000" dirty="0" err="1" smtClean="0"/>
                        <a:t>eff</a:t>
                      </a:r>
                      <a:r>
                        <a:rPr kumimoji="1" lang="en-US" altLang="ja-JP" sz="1700" dirty="0" smtClean="0"/>
                        <a:t>/</a:t>
                      </a:r>
                      <a:r>
                        <a:rPr kumimoji="1" lang="en-US" altLang="ja-JP" sz="1700" dirty="0" err="1" smtClean="0"/>
                        <a:t>T</a:t>
                      </a:r>
                      <a:r>
                        <a:rPr kumimoji="1" lang="en-US" altLang="ja-JP" sz="1700" baseline="-25000" dirty="0" err="1" smtClean="0"/>
                        <a:t>sys</a:t>
                      </a:r>
                      <a:endParaRPr kumimoji="1" lang="ja-JP" altLang="en-US" sz="17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700" dirty="0" smtClean="0"/>
                        <a:t>m</a:t>
                      </a:r>
                      <a:r>
                        <a:rPr kumimoji="1" lang="en-US" altLang="ja-JP" sz="1700" baseline="30000" dirty="0" smtClean="0"/>
                        <a:t>2</a:t>
                      </a:r>
                      <a:r>
                        <a:rPr kumimoji="1" lang="en-US" altLang="ja-JP" sz="1700" dirty="0" smtClean="0"/>
                        <a:t>/K</a:t>
                      </a:r>
                      <a:endParaRPr kumimoji="1" lang="ja-JP" alt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700" dirty="0" smtClean="0"/>
                        <a:t>265</a:t>
                      </a:r>
                      <a:endParaRPr kumimoji="1" lang="ja-JP" alt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700" dirty="0" smtClean="0"/>
                        <a:t>61</a:t>
                      </a:r>
                      <a:endParaRPr kumimoji="1" lang="ja-JP" alt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700" dirty="0" smtClean="0"/>
                        <a:t>65</a:t>
                      </a:r>
                      <a:endParaRPr kumimoji="1" lang="ja-JP" alt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700" dirty="0" smtClean="0"/>
                        <a:t>321</a:t>
                      </a:r>
                      <a:endParaRPr kumimoji="1" lang="ja-JP" alt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700" dirty="0" smtClean="0"/>
                        <a:t>391</a:t>
                      </a:r>
                      <a:endParaRPr kumimoji="1" lang="ja-JP" alt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700" dirty="0" smtClean="0"/>
                        <a:t>1000</a:t>
                      </a:r>
                      <a:endParaRPr kumimoji="1" lang="ja-JP" alt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700" dirty="0" smtClean="0"/>
                        <a:t>1630</a:t>
                      </a:r>
                      <a:endParaRPr kumimoji="1" lang="ja-JP" altLang="en-US" sz="1700" dirty="0"/>
                    </a:p>
                  </a:txBody>
                  <a:tcPr/>
                </a:tc>
              </a:tr>
              <a:tr h="376880">
                <a:tc>
                  <a:txBody>
                    <a:bodyPr/>
                    <a:lstStyle/>
                    <a:p>
                      <a:r>
                        <a:rPr kumimoji="1" lang="en-US" altLang="ja-JP" sz="1700" dirty="0" err="1" smtClean="0"/>
                        <a:t>FoV</a:t>
                      </a:r>
                      <a:endParaRPr kumimoji="1" lang="ja-JP" alt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700" dirty="0" smtClean="0"/>
                        <a:t>deg</a:t>
                      </a:r>
                      <a:r>
                        <a:rPr kumimoji="1" lang="en-US" altLang="ja-JP" sz="1700" baseline="30000" dirty="0" smtClean="0"/>
                        <a:t>2</a:t>
                      </a:r>
                      <a:endParaRPr kumimoji="1" lang="ja-JP" altLang="en-US" sz="17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700" dirty="0" smtClean="0"/>
                        <a:t>0.25</a:t>
                      </a:r>
                      <a:endParaRPr kumimoji="1" lang="ja-JP" alt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700" dirty="0" smtClean="0"/>
                        <a:t>14</a:t>
                      </a:r>
                      <a:endParaRPr kumimoji="1" lang="ja-JP" alt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700" dirty="0" smtClean="0"/>
                        <a:t>30</a:t>
                      </a:r>
                      <a:endParaRPr kumimoji="1" lang="ja-JP" alt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700" dirty="0" smtClean="0"/>
                        <a:t>0.86</a:t>
                      </a:r>
                      <a:endParaRPr kumimoji="1" lang="ja-JP" alt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700" dirty="0" smtClean="0"/>
                        <a:t>18</a:t>
                      </a:r>
                      <a:endParaRPr kumimoji="1" lang="ja-JP" alt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700" dirty="0" smtClean="0"/>
                        <a:t>27</a:t>
                      </a:r>
                      <a:endParaRPr kumimoji="1" lang="ja-JP" alt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700" dirty="0" smtClean="0"/>
                        <a:t>0.49</a:t>
                      </a:r>
                      <a:endParaRPr kumimoji="1" lang="ja-JP" altLang="en-US" sz="1700" dirty="0"/>
                    </a:p>
                  </a:txBody>
                  <a:tcPr/>
                </a:tc>
              </a:tr>
              <a:tr h="871311">
                <a:tc>
                  <a:txBody>
                    <a:bodyPr/>
                    <a:lstStyle/>
                    <a:p>
                      <a:r>
                        <a:rPr kumimoji="1" lang="en-US" altLang="ja-JP" sz="1700" dirty="0" err="1" smtClean="0"/>
                        <a:t>Fiducial</a:t>
                      </a:r>
                      <a:endParaRPr kumimoji="1" lang="en-US" altLang="ja-JP" sz="1700" dirty="0" smtClean="0"/>
                    </a:p>
                    <a:p>
                      <a:r>
                        <a:rPr kumimoji="1" lang="en-US" altLang="ja-JP" sz="1700" dirty="0" smtClean="0"/>
                        <a:t>Frequency</a:t>
                      </a:r>
                      <a:endParaRPr kumimoji="1" lang="ja-JP" alt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700" dirty="0" smtClean="0"/>
                        <a:t>GHz</a:t>
                      </a:r>
                      <a:endParaRPr kumimoji="1" lang="ja-JP" alt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700" dirty="0" smtClean="0"/>
                        <a:t>1.4</a:t>
                      </a:r>
                      <a:endParaRPr kumimoji="1" lang="ja-JP" alt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700" dirty="0" smtClean="0"/>
                        <a:t>0.12</a:t>
                      </a:r>
                      <a:endParaRPr kumimoji="1" lang="ja-JP" alt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700" dirty="0" smtClean="0"/>
                        <a:t>1.4</a:t>
                      </a:r>
                      <a:endParaRPr kumimoji="1" lang="ja-JP" alt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700" dirty="0" smtClean="0"/>
                        <a:t>1.4</a:t>
                      </a:r>
                      <a:endParaRPr kumimoji="1" lang="ja-JP" alt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700" dirty="0" smtClean="0"/>
                        <a:t>1.67</a:t>
                      </a:r>
                      <a:endParaRPr kumimoji="1" lang="ja-JP" alt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700" dirty="0" smtClean="0"/>
                        <a:t>0.11</a:t>
                      </a:r>
                      <a:endParaRPr kumimoji="1" lang="ja-JP" alt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700" dirty="0" smtClean="0"/>
                        <a:t>1.67</a:t>
                      </a:r>
                      <a:endParaRPr kumimoji="1" lang="ja-JP" altLang="en-US" sz="1700" dirty="0"/>
                    </a:p>
                  </a:txBody>
                  <a:tcPr/>
                </a:tc>
              </a:tr>
              <a:tr h="545767">
                <a:tc>
                  <a:txBody>
                    <a:bodyPr/>
                    <a:lstStyle/>
                    <a:p>
                      <a:r>
                        <a:rPr kumimoji="1" lang="en-US" altLang="ja-JP" sz="1700" dirty="0" smtClean="0"/>
                        <a:t>Resolution</a:t>
                      </a:r>
                      <a:endParaRPr kumimoji="1" lang="ja-JP" alt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700" dirty="0" err="1" smtClean="0"/>
                        <a:t>arcsec</a:t>
                      </a:r>
                      <a:endParaRPr kumimoji="1" lang="ja-JP" alt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700" dirty="0" smtClean="0"/>
                        <a:t>1.4-44</a:t>
                      </a:r>
                      <a:endParaRPr kumimoji="1" lang="ja-JP" alt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700" dirty="0" smtClean="0"/>
                        <a:t>5</a:t>
                      </a:r>
                      <a:endParaRPr kumimoji="1" lang="ja-JP" alt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700" dirty="0" smtClean="0"/>
                        <a:t>7</a:t>
                      </a:r>
                      <a:endParaRPr kumimoji="1" lang="ja-JP" alt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700" dirty="0" smtClean="0"/>
                        <a:t>11</a:t>
                      </a:r>
                      <a:endParaRPr kumimoji="1" lang="ja-JP" alt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700" dirty="0" smtClean="0"/>
                        <a:t>0.9</a:t>
                      </a:r>
                      <a:endParaRPr kumimoji="1" lang="ja-JP" alt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700" dirty="0" smtClean="0"/>
                        <a:t>11</a:t>
                      </a:r>
                      <a:endParaRPr kumimoji="1" lang="ja-JP" alt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700" dirty="0" smtClean="0"/>
                        <a:t>0.22</a:t>
                      </a:r>
                      <a:endParaRPr kumimoji="1" lang="ja-JP" altLang="en-US" sz="1700" dirty="0"/>
                    </a:p>
                  </a:txBody>
                  <a:tcPr/>
                </a:tc>
              </a:tr>
              <a:tr h="708540">
                <a:tc>
                  <a:txBody>
                    <a:bodyPr/>
                    <a:lstStyle/>
                    <a:p>
                      <a:r>
                        <a:rPr kumimoji="1" lang="en-US" altLang="ja-JP" sz="1700" dirty="0" smtClean="0"/>
                        <a:t>Range</a:t>
                      </a:r>
                      <a:endParaRPr kumimoji="1" lang="ja-JP" alt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700" dirty="0" smtClean="0"/>
                        <a:t>GHz</a:t>
                      </a:r>
                      <a:endParaRPr kumimoji="1" lang="ja-JP" alt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700" dirty="0" smtClean="0"/>
                        <a:t>1-</a:t>
                      </a:r>
                    </a:p>
                    <a:p>
                      <a:r>
                        <a:rPr kumimoji="1" lang="en-US" altLang="ja-JP" sz="1700" dirty="0" smtClean="0"/>
                        <a:t>50</a:t>
                      </a:r>
                      <a:endParaRPr kumimoji="1" lang="ja-JP" alt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700" dirty="0" smtClean="0"/>
                        <a:t>0.03-</a:t>
                      </a:r>
                    </a:p>
                    <a:p>
                      <a:r>
                        <a:rPr kumimoji="1" lang="en-US" altLang="ja-JP" sz="1700" dirty="0" smtClean="0"/>
                        <a:t>0.22</a:t>
                      </a:r>
                      <a:endParaRPr kumimoji="1" lang="ja-JP" alt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700" dirty="0" smtClean="0"/>
                        <a:t>0.7-</a:t>
                      </a:r>
                    </a:p>
                    <a:p>
                      <a:r>
                        <a:rPr kumimoji="1" lang="en-US" altLang="ja-JP" sz="1700" dirty="0" smtClean="0"/>
                        <a:t>1.8</a:t>
                      </a:r>
                      <a:endParaRPr kumimoji="1" lang="ja-JP" alt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700" dirty="0" smtClean="0"/>
                        <a:t>0.7-2.5, 0.7-10</a:t>
                      </a:r>
                      <a:endParaRPr kumimoji="1" lang="ja-JP" alt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700" dirty="0" smtClean="0"/>
                        <a:t>0.65-</a:t>
                      </a:r>
                    </a:p>
                    <a:p>
                      <a:r>
                        <a:rPr kumimoji="1" lang="en-US" altLang="ja-JP" sz="1700" dirty="0" smtClean="0"/>
                        <a:t>1.67</a:t>
                      </a:r>
                      <a:endParaRPr kumimoji="1" lang="ja-JP" alt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700" dirty="0" smtClean="0"/>
                        <a:t>0.05-</a:t>
                      </a:r>
                    </a:p>
                    <a:p>
                      <a:r>
                        <a:rPr kumimoji="1" lang="en-US" altLang="ja-JP" sz="1700" dirty="0" smtClean="0"/>
                        <a:t>0.35</a:t>
                      </a:r>
                      <a:endParaRPr kumimoji="1" lang="ja-JP" alt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700" dirty="0" smtClean="0"/>
                        <a:t>0.35-</a:t>
                      </a:r>
                    </a:p>
                    <a:p>
                      <a:r>
                        <a:rPr kumimoji="1" lang="en-US" altLang="ja-JP" sz="1700" dirty="0" smtClean="0"/>
                        <a:t>14</a:t>
                      </a:r>
                      <a:endParaRPr kumimoji="1" lang="ja-JP" altLang="en-US" sz="1700" dirty="0"/>
                    </a:p>
                  </a:txBody>
                  <a:tcPr/>
                </a:tc>
              </a:tr>
              <a:tr h="545767">
                <a:tc>
                  <a:txBody>
                    <a:bodyPr/>
                    <a:lstStyle/>
                    <a:p>
                      <a:r>
                        <a:rPr kumimoji="1" lang="en-US" altLang="ja-JP" sz="1700" dirty="0" smtClean="0"/>
                        <a:t>Bandwidth</a:t>
                      </a:r>
                      <a:endParaRPr kumimoji="1" lang="ja-JP" alt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700" dirty="0" smtClean="0"/>
                        <a:t>MHz</a:t>
                      </a:r>
                      <a:endParaRPr kumimoji="1" lang="ja-JP" alt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700" dirty="0" smtClean="0"/>
                        <a:t>1000</a:t>
                      </a:r>
                      <a:endParaRPr kumimoji="1" lang="ja-JP" alt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700" dirty="0" smtClean="0"/>
                        <a:t>4</a:t>
                      </a:r>
                      <a:endParaRPr kumimoji="1" lang="ja-JP" alt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700" dirty="0" smtClean="0"/>
                        <a:t>300</a:t>
                      </a:r>
                      <a:endParaRPr kumimoji="1" lang="ja-JP" alt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700" dirty="0" smtClean="0"/>
                        <a:t>1000</a:t>
                      </a:r>
                      <a:endParaRPr kumimoji="1" lang="ja-JP" alt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700" dirty="0" smtClean="0"/>
                        <a:t>500</a:t>
                      </a:r>
                      <a:endParaRPr kumimoji="1" lang="ja-JP" alt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700" dirty="0" smtClean="0"/>
                        <a:t>250</a:t>
                      </a:r>
                      <a:endParaRPr kumimoji="1" lang="ja-JP" alt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700" dirty="0" smtClean="0"/>
                        <a:t>770</a:t>
                      </a:r>
                      <a:endParaRPr kumimoji="1" lang="ja-JP" altLang="en-US" sz="1700" dirty="0"/>
                    </a:p>
                  </a:txBody>
                  <a:tcPr/>
                </a:tc>
              </a:tr>
              <a:tr h="871311">
                <a:tc>
                  <a:txBody>
                    <a:bodyPr/>
                    <a:lstStyle/>
                    <a:p>
                      <a:r>
                        <a:rPr kumimoji="1" lang="en-US" altLang="ja-JP" sz="1700" dirty="0" smtClean="0"/>
                        <a:t>Cont. Sensitivity</a:t>
                      </a:r>
                      <a:endParaRPr kumimoji="1" lang="ja-JP" alt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700" dirty="0" smtClean="0"/>
                        <a:t>µ</a:t>
                      </a:r>
                      <a:r>
                        <a:rPr kumimoji="1" lang="en-US" altLang="ja-JP" sz="1700" dirty="0" err="1" smtClean="0"/>
                        <a:t>Jy</a:t>
                      </a:r>
                      <a:r>
                        <a:rPr kumimoji="1" lang="en-US" altLang="ja-JP" sz="1700" dirty="0" smtClean="0"/>
                        <a:t>/hr</a:t>
                      </a:r>
                      <a:r>
                        <a:rPr kumimoji="1" lang="en-US" altLang="ja-JP" sz="1700" baseline="30000" dirty="0" smtClean="0"/>
                        <a:t>1/2</a:t>
                      </a:r>
                      <a:endParaRPr kumimoji="1" lang="ja-JP" altLang="en-US" sz="17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700" dirty="0" smtClean="0"/>
                        <a:t>3.88</a:t>
                      </a:r>
                      <a:endParaRPr kumimoji="1" lang="ja-JP" alt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700" dirty="0" smtClean="0"/>
                        <a:t>266.61</a:t>
                      </a:r>
                      <a:endParaRPr kumimoji="1" lang="ja-JP" alt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700" dirty="0" smtClean="0"/>
                        <a:t>28.89</a:t>
                      </a:r>
                      <a:endParaRPr kumimoji="1" lang="ja-JP" alt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700" dirty="0" smtClean="0"/>
                        <a:t>3.20</a:t>
                      </a:r>
                      <a:endParaRPr kumimoji="1" lang="ja-JP" alt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700" dirty="0" smtClean="0"/>
                        <a:t>3.72</a:t>
                      </a:r>
                      <a:endParaRPr kumimoji="1" lang="ja-JP" alt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700" dirty="0" smtClean="0"/>
                        <a:t>2.06</a:t>
                      </a:r>
                      <a:endParaRPr kumimoji="1" lang="ja-JP" alt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700" dirty="0" smtClean="0"/>
                        <a:t>0.72</a:t>
                      </a:r>
                      <a:endParaRPr kumimoji="1" lang="ja-JP" altLang="en-US" sz="1700" dirty="0"/>
                    </a:p>
                  </a:txBody>
                  <a:tcPr/>
                </a:tc>
              </a:tr>
              <a:tr h="871311">
                <a:tc>
                  <a:txBody>
                    <a:bodyPr/>
                    <a:lstStyle/>
                    <a:p>
                      <a:r>
                        <a:rPr kumimoji="1" lang="en-US" altLang="ja-JP" sz="1700" dirty="0" smtClean="0"/>
                        <a:t>Sensitivity</a:t>
                      </a:r>
                    </a:p>
                    <a:p>
                      <a:r>
                        <a:rPr kumimoji="1" lang="en-US" altLang="ja-JP" sz="1700" dirty="0" smtClean="0"/>
                        <a:t>100 kHz</a:t>
                      </a:r>
                      <a:endParaRPr kumimoji="1" lang="ja-JP" alt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700" dirty="0" smtClean="0"/>
                        <a:t>µ</a:t>
                      </a:r>
                      <a:r>
                        <a:rPr kumimoji="1" lang="en-US" altLang="ja-JP" sz="1700" dirty="0" err="1" smtClean="0"/>
                        <a:t>Jy</a:t>
                      </a:r>
                      <a:r>
                        <a:rPr kumimoji="1" lang="en-US" altLang="ja-JP" sz="1700" dirty="0" smtClean="0"/>
                        <a:t>/hr</a:t>
                      </a:r>
                      <a:r>
                        <a:rPr kumimoji="1" lang="en-US" altLang="ja-JP" sz="1700" baseline="30000" dirty="0" smtClean="0"/>
                        <a:t>1/2</a:t>
                      </a:r>
                      <a:endParaRPr kumimoji="1" lang="ja-JP" altLang="en-US" sz="1700" baseline="30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700" dirty="0" smtClean="0"/>
                        <a:t>388</a:t>
                      </a:r>
                      <a:endParaRPr kumimoji="1" lang="ja-JP" alt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700" dirty="0" smtClean="0"/>
                        <a:t>1686</a:t>
                      </a:r>
                      <a:endParaRPr kumimoji="1" lang="ja-JP" alt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700" dirty="0" smtClean="0"/>
                        <a:t>1582</a:t>
                      </a:r>
                      <a:endParaRPr kumimoji="1" lang="ja-JP" alt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700" dirty="0" smtClean="0"/>
                        <a:t>320</a:t>
                      </a:r>
                      <a:endParaRPr kumimoji="1" lang="ja-JP" alt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700" dirty="0" smtClean="0"/>
                        <a:t>263</a:t>
                      </a:r>
                      <a:endParaRPr kumimoji="1" lang="ja-JP" alt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700" dirty="0" smtClean="0"/>
                        <a:t>103</a:t>
                      </a:r>
                      <a:endParaRPr kumimoji="1" lang="ja-JP" alt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700" dirty="0" smtClean="0"/>
                        <a:t>63</a:t>
                      </a:r>
                      <a:endParaRPr kumimoji="1" lang="ja-JP" altLang="en-US" sz="17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テキスト プレースホルダー 3"/>
          <p:cNvSpPr txBox="1">
            <a:spLocks/>
          </p:cNvSpPr>
          <p:nvPr/>
        </p:nvSpPr>
        <p:spPr>
          <a:xfrm>
            <a:off x="0" y="27162"/>
            <a:ext cx="5638802" cy="419009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dirty="0"/>
              <a:t>S</a:t>
            </a:r>
            <a:r>
              <a:rPr lang="en-US" altLang="ja-JP" dirty="0" smtClean="0"/>
              <a:t>KA System Baseline Design </a:t>
            </a:r>
            <a:r>
              <a:rPr lang="ja-JP" altLang="en-US" dirty="0" smtClean="0"/>
              <a:t>表１より抜粋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28087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プレースホルダー 3"/>
          <p:cNvSpPr txBox="1">
            <a:spLocks/>
          </p:cNvSpPr>
          <p:nvPr/>
        </p:nvSpPr>
        <p:spPr>
          <a:xfrm>
            <a:off x="0" y="27162"/>
            <a:ext cx="5638802" cy="419009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dirty="0"/>
              <a:t>S</a:t>
            </a:r>
            <a:r>
              <a:rPr lang="en-US" altLang="ja-JP" dirty="0" smtClean="0"/>
              <a:t>KA System Baseline Design </a:t>
            </a:r>
            <a:r>
              <a:rPr lang="ja-JP" altLang="en-US" dirty="0" smtClean="0"/>
              <a:t>表１</a:t>
            </a:r>
            <a:endParaRPr lang="ja-JP" altLang="en-US" dirty="0"/>
          </a:p>
        </p:txBody>
      </p:sp>
      <p:pic>
        <p:nvPicPr>
          <p:cNvPr id="3" name="図 2" descr="fig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68013"/>
            <a:ext cx="9144000" cy="2414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5875905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138</Words>
  <Application>Microsoft Macintosh PowerPoint</Application>
  <PresentationFormat>画面に合わせる (4:3)</PresentationFormat>
  <Paragraphs>91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ホワイト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Akahori Takuya</dc:creator>
  <cp:lastModifiedBy>Akahori Takuya</cp:lastModifiedBy>
  <cp:revision>3</cp:revision>
  <dcterms:created xsi:type="dcterms:W3CDTF">2013-11-26T02:34:18Z</dcterms:created>
  <dcterms:modified xsi:type="dcterms:W3CDTF">2013-11-26T02:36:48Z</dcterms:modified>
</cp:coreProperties>
</file>